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1" r:id="rId5"/>
    <p:sldId id="265" r:id="rId6"/>
    <p:sldId id="266" r:id="rId7"/>
    <p:sldId id="267" r:id="rId8"/>
    <p:sldId id="264" r:id="rId9"/>
    <p:sldId id="258" r:id="rId10"/>
    <p:sldId id="268" r:id="rId11"/>
    <p:sldId id="269" r:id="rId12"/>
    <p:sldId id="274" r:id="rId13"/>
    <p:sldId id="271" r:id="rId14"/>
    <p:sldId id="273"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4243"/>
    <a:srgbClr val="0F0D1A"/>
    <a:srgbClr val="1E39AC"/>
    <a:srgbClr val="3369B9"/>
    <a:srgbClr val="2343B0"/>
    <a:srgbClr val="666B65"/>
    <a:srgbClr val="5F615E"/>
    <a:srgbClr val="5A5C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0" d="100"/>
          <a:sy n="60" d="100"/>
        </p:scale>
        <p:origin x="648"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A7B39-2DF8-4ACE-95A1-E835CDCE5D56}"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FF1B-D3A1-4F17-8F5F-EC5846CA09E4}" type="slidenum">
              <a:rPr lang="en-US" smtClean="0"/>
              <a:t>‹#›</a:t>
            </a:fld>
            <a:endParaRPr lang="en-US"/>
          </a:p>
        </p:txBody>
      </p:sp>
    </p:spTree>
    <p:extLst>
      <p:ext uri="{BB962C8B-B14F-4D97-AF65-F5344CB8AC3E}">
        <p14:creationId xmlns:p14="http://schemas.microsoft.com/office/powerpoint/2010/main" val="400532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FF1B-D3A1-4F17-8F5F-EC5846CA09E4}" type="slidenum">
              <a:rPr lang="en-US" smtClean="0"/>
              <a:t>6</a:t>
            </a:fld>
            <a:endParaRPr lang="en-US"/>
          </a:p>
        </p:txBody>
      </p:sp>
    </p:spTree>
    <p:extLst>
      <p:ext uri="{BB962C8B-B14F-4D97-AF65-F5344CB8AC3E}">
        <p14:creationId xmlns:p14="http://schemas.microsoft.com/office/powerpoint/2010/main" val="115680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meaningful connection</a:t>
            </a:r>
          </a:p>
        </p:txBody>
      </p:sp>
      <p:sp>
        <p:nvSpPr>
          <p:cNvPr id="4" name="Slide Number Placeholder 3"/>
          <p:cNvSpPr>
            <a:spLocks noGrp="1"/>
          </p:cNvSpPr>
          <p:nvPr>
            <p:ph type="sldNum" sz="quarter" idx="5"/>
          </p:nvPr>
        </p:nvSpPr>
        <p:spPr/>
        <p:txBody>
          <a:bodyPr/>
          <a:lstStyle/>
          <a:p>
            <a:fld id="{49D3FF1B-D3A1-4F17-8F5F-EC5846CA09E4}" type="slidenum">
              <a:rPr lang="en-US" smtClean="0"/>
              <a:t>12</a:t>
            </a:fld>
            <a:endParaRPr lang="en-US"/>
          </a:p>
        </p:txBody>
      </p:sp>
    </p:spTree>
    <p:extLst>
      <p:ext uri="{BB962C8B-B14F-4D97-AF65-F5344CB8AC3E}">
        <p14:creationId xmlns:p14="http://schemas.microsoft.com/office/powerpoint/2010/main" val="40797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diverse perspectives</a:t>
            </a:r>
          </a:p>
        </p:txBody>
      </p:sp>
      <p:sp>
        <p:nvSpPr>
          <p:cNvPr id="4" name="Slide Number Placeholder 3"/>
          <p:cNvSpPr>
            <a:spLocks noGrp="1"/>
          </p:cNvSpPr>
          <p:nvPr>
            <p:ph type="sldNum" sz="quarter" idx="5"/>
          </p:nvPr>
        </p:nvSpPr>
        <p:spPr/>
        <p:txBody>
          <a:bodyPr/>
          <a:lstStyle/>
          <a:p>
            <a:fld id="{49D3FF1B-D3A1-4F17-8F5F-EC5846CA09E4}" type="slidenum">
              <a:rPr lang="en-US" smtClean="0"/>
              <a:t>13</a:t>
            </a:fld>
            <a:endParaRPr lang="en-US"/>
          </a:p>
        </p:txBody>
      </p:sp>
    </p:spTree>
    <p:extLst>
      <p:ext uri="{BB962C8B-B14F-4D97-AF65-F5344CB8AC3E}">
        <p14:creationId xmlns:p14="http://schemas.microsoft.com/office/powerpoint/2010/main" val="181731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strong communities. </a:t>
            </a:r>
          </a:p>
        </p:txBody>
      </p:sp>
      <p:sp>
        <p:nvSpPr>
          <p:cNvPr id="4" name="Slide Number Placeholder 3"/>
          <p:cNvSpPr>
            <a:spLocks noGrp="1"/>
          </p:cNvSpPr>
          <p:nvPr>
            <p:ph type="sldNum" sz="quarter" idx="5"/>
          </p:nvPr>
        </p:nvSpPr>
        <p:spPr/>
        <p:txBody>
          <a:bodyPr/>
          <a:lstStyle/>
          <a:p>
            <a:fld id="{49D3FF1B-D3A1-4F17-8F5F-EC5846CA09E4}" type="slidenum">
              <a:rPr lang="en-US" smtClean="0"/>
              <a:t>14</a:t>
            </a:fld>
            <a:endParaRPr lang="en-US"/>
          </a:p>
        </p:txBody>
      </p:sp>
    </p:spTree>
    <p:extLst>
      <p:ext uri="{BB962C8B-B14F-4D97-AF65-F5344CB8AC3E}">
        <p14:creationId xmlns:p14="http://schemas.microsoft.com/office/powerpoint/2010/main" val="3078473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B4884D-35F2-5F50-EA97-5E2231D163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388" t="22910" b="26521"/>
          <a:stretch/>
        </p:blipFill>
        <p:spPr>
          <a:xfrm>
            <a:off x="0" y="1"/>
            <a:ext cx="12192000" cy="6857999"/>
          </a:xfrm>
          <a:prstGeom prst="rect">
            <a:avLst/>
          </a:prstGeom>
        </p:spPr>
      </p:pic>
      <p:sp>
        <p:nvSpPr>
          <p:cNvPr id="10" name="Title 9">
            <a:extLst>
              <a:ext uri="{FF2B5EF4-FFF2-40B4-BE49-F238E27FC236}">
                <a16:creationId xmlns:a16="http://schemas.microsoft.com/office/drawing/2014/main" id="{9C9516F6-51F3-0B29-3BAC-F62F83D9539F}"/>
              </a:ext>
            </a:extLst>
          </p:cNvPr>
          <p:cNvSpPr>
            <a:spLocks noGrp="1"/>
          </p:cNvSpPr>
          <p:nvPr>
            <p:ph type="title"/>
          </p:nvPr>
        </p:nvSpPr>
        <p:spPr>
          <a:xfrm>
            <a:off x="6096000" y="1386840"/>
            <a:ext cx="5654040" cy="3627120"/>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1474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F83D-1D66-9337-F0E8-42F9CC332F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D2C66-3578-EE92-AB4E-6E9EB1369F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B455A-18DA-8E6C-6D35-0DFE9E4B881C}"/>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5" name="Footer Placeholder 4">
            <a:extLst>
              <a:ext uri="{FF2B5EF4-FFF2-40B4-BE49-F238E27FC236}">
                <a16:creationId xmlns:a16="http://schemas.microsoft.com/office/drawing/2014/main" id="{1F14FE2B-3E49-FBA3-9B72-CABF39AFF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CDD86E-2F71-8648-56FB-C8B512915F89}"/>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367069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80CCB-4E6A-0A03-75BD-6F430FE24F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B2A6B-A047-737C-BFC8-E253240B48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B3FC0-CFC7-67E4-8BB6-7F5E32B596DE}"/>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5" name="Footer Placeholder 4">
            <a:extLst>
              <a:ext uri="{FF2B5EF4-FFF2-40B4-BE49-F238E27FC236}">
                <a16:creationId xmlns:a16="http://schemas.microsoft.com/office/drawing/2014/main" id="{DE591274-C727-90B5-E809-ACFC6699B5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998AA-88CB-CF59-9B57-31272EBAA7CC}"/>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90941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62C435-8D76-B30C-DAA3-B362241557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388" t="22910" b="26521"/>
          <a:stretch/>
        </p:blipFill>
        <p:spPr>
          <a:xfrm>
            <a:off x="0" y="1"/>
            <a:ext cx="12192000" cy="6857999"/>
          </a:xfrm>
          <a:prstGeom prst="rect">
            <a:avLst/>
          </a:prstGeom>
        </p:spPr>
      </p:pic>
      <p:sp>
        <p:nvSpPr>
          <p:cNvPr id="8" name="Rectangle 7">
            <a:extLst>
              <a:ext uri="{FF2B5EF4-FFF2-40B4-BE49-F238E27FC236}">
                <a16:creationId xmlns:a16="http://schemas.microsoft.com/office/drawing/2014/main" id="{34227489-187B-750B-F799-40FC64385367}"/>
              </a:ext>
            </a:extLst>
          </p:cNvPr>
          <p:cNvSpPr/>
          <p:nvPr userDrawn="1"/>
        </p:nvSpPr>
        <p:spPr>
          <a:xfrm>
            <a:off x="1905000" y="-259080"/>
            <a:ext cx="10561320" cy="7406640"/>
          </a:xfrm>
          <a:prstGeom prst="rect">
            <a:avLst/>
          </a:prstGeom>
          <a:solidFill>
            <a:srgbClr val="FFFFFF">
              <a:alpha val="87000"/>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4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B113-4A91-F8BF-C6DF-B1DBDBF81C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7E1C80-8F18-265A-B619-6D5A4ECC8A7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E70AC-3064-F5EA-844B-49153D888023}"/>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5" name="Footer Placeholder 4">
            <a:extLst>
              <a:ext uri="{FF2B5EF4-FFF2-40B4-BE49-F238E27FC236}">
                <a16:creationId xmlns:a16="http://schemas.microsoft.com/office/drawing/2014/main" id="{2AA12E4A-7E2C-41AD-B4CE-3D2FE4E13E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81752D-AC0E-0906-B41F-D0FC1D5EF1A6}"/>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186726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995E-0FCA-2469-65FA-3FEADA79F8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2EAC61-59EB-7F61-F6A2-5B9059A1C6D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6D361-6C64-0A42-7734-DE0D93679D0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6C91EB-36DC-AA90-6E6E-A0A833E22B45}"/>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6" name="Footer Placeholder 5">
            <a:extLst>
              <a:ext uri="{FF2B5EF4-FFF2-40B4-BE49-F238E27FC236}">
                <a16:creationId xmlns:a16="http://schemas.microsoft.com/office/drawing/2014/main" id="{24712541-9390-8BBE-322A-BCECFF777E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B63107-0268-8CDF-BFD4-BED27D911F2D}"/>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360822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0603-2140-4787-0352-BA983B1FAE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13B1FC8-EE4B-A46F-FF98-846205B910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E2C9E-A297-4ED9-E336-E77AA53F7E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8E76AC-3861-A00D-4324-904B9DF103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0DF54-8FB1-F03A-29AE-4162A7E005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2B1D56-03E2-261B-F819-8E609AACE0CF}"/>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8" name="Footer Placeholder 7">
            <a:extLst>
              <a:ext uri="{FF2B5EF4-FFF2-40B4-BE49-F238E27FC236}">
                <a16:creationId xmlns:a16="http://schemas.microsoft.com/office/drawing/2014/main" id="{28F065C8-57DD-757E-66A0-443DDB7DFE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0FFFEF9-E100-EC71-B33C-5F87A23F85A9}"/>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115540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DA2D-BE62-82E3-74B3-65F36A18B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7E0B078-9FAB-C686-C688-580B4FA652F9}"/>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4" name="Footer Placeholder 3">
            <a:extLst>
              <a:ext uri="{FF2B5EF4-FFF2-40B4-BE49-F238E27FC236}">
                <a16:creationId xmlns:a16="http://schemas.microsoft.com/office/drawing/2014/main" id="{1DBEDE21-C0C7-883B-63F9-B628001CB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C93E1A1-A7B9-C2A6-4763-8AE5313BF9E3}"/>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82027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24A63-2C5F-0CA9-9923-38246BC1A3B2}"/>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3" name="Footer Placeholder 2">
            <a:extLst>
              <a:ext uri="{FF2B5EF4-FFF2-40B4-BE49-F238E27FC236}">
                <a16:creationId xmlns:a16="http://schemas.microsoft.com/office/drawing/2014/main" id="{709C1812-E835-834A-8583-9DF944B169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1C94E30-DD9B-9564-F61D-C53C593AA7B3}"/>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375092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2E1A-F9EB-5320-33BC-F028B7A211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33C907-4237-7ADF-8F6F-E61A5194E0A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4E039F-C52C-0EA6-F8E7-CD2D9E7540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77BEF-CFD8-32BF-076D-C3EF3BF8D24A}"/>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6" name="Footer Placeholder 5">
            <a:extLst>
              <a:ext uri="{FF2B5EF4-FFF2-40B4-BE49-F238E27FC236}">
                <a16:creationId xmlns:a16="http://schemas.microsoft.com/office/drawing/2014/main" id="{99CDAC99-953B-0643-A464-7587305A59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445068-CCCC-4634-718F-ADEC54DD6723}"/>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264972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53F5-DF57-FCCC-0D4A-62C84986E0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9A0FF4-0D0A-1264-385D-D280EE6847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D68583-CC36-2AF1-26D3-12F9EF789B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67A60-08CF-9150-4E30-95B471D457AD}"/>
              </a:ext>
            </a:extLst>
          </p:cNvPr>
          <p:cNvSpPr>
            <a:spLocks noGrp="1"/>
          </p:cNvSpPr>
          <p:nvPr>
            <p:ph type="dt" sz="half" idx="10"/>
          </p:nvPr>
        </p:nvSpPr>
        <p:spPr>
          <a:xfrm>
            <a:off x="838200" y="6356350"/>
            <a:ext cx="2743200" cy="365125"/>
          </a:xfrm>
          <a:prstGeom prst="rect">
            <a:avLst/>
          </a:prstGeom>
        </p:spPr>
        <p:txBody>
          <a:bodyPr/>
          <a:lstStyle/>
          <a:p>
            <a:fld id="{EAF577B1-A257-4016-9975-56B1116A10C3}" type="datetimeFigureOut">
              <a:rPr lang="en-US" smtClean="0"/>
              <a:t>10/3/2022</a:t>
            </a:fld>
            <a:endParaRPr lang="en-US"/>
          </a:p>
        </p:txBody>
      </p:sp>
      <p:sp>
        <p:nvSpPr>
          <p:cNvPr id="6" name="Footer Placeholder 5">
            <a:extLst>
              <a:ext uri="{FF2B5EF4-FFF2-40B4-BE49-F238E27FC236}">
                <a16:creationId xmlns:a16="http://schemas.microsoft.com/office/drawing/2014/main" id="{17C61FDC-7B13-66A1-F472-DE0AEDF56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D2A5F5-53A7-6E4D-2A36-99CF8F723CC0}"/>
              </a:ext>
            </a:extLst>
          </p:cNvPr>
          <p:cNvSpPr>
            <a:spLocks noGrp="1"/>
          </p:cNvSpPr>
          <p:nvPr>
            <p:ph type="sldNum" sz="quarter" idx="12"/>
          </p:nvPr>
        </p:nvSpPr>
        <p:spPr>
          <a:xfrm>
            <a:off x="8610600" y="6356350"/>
            <a:ext cx="2743200" cy="365125"/>
          </a:xfrm>
          <a:prstGeom prst="rect">
            <a:avLst/>
          </a:prstGeom>
        </p:spPr>
        <p:txBody>
          <a:bodyPr/>
          <a:lstStyle/>
          <a:p>
            <a:fld id="{8DC335EF-3194-4ED2-842D-E11E1C11A0B2}" type="slidenum">
              <a:rPr lang="en-US" smtClean="0"/>
              <a:t>‹#›</a:t>
            </a:fld>
            <a:endParaRPr lang="en-US"/>
          </a:p>
        </p:txBody>
      </p:sp>
    </p:spTree>
    <p:extLst>
      <p:ext uri="{BB962C8B-B14F-4D97-AF65-F5344CB8AC3E}">
        <p14:creationId xmlns:p14="http://schemas.microsoft.com/office/powerpoint/2010/main" val="418504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ewresearch.org/internet/2018/11/28/teens-social-media-habits-and-experiences/" TargetMode="External"/><Relationship Id="rId3" Type="http://schemas.openxmlformats.org/officeDocument/2006/relationships/hyperlink" Target="https://www.ted.com/talks/yael_eisenstat_dear_facebook_this_is_how_you_re_breaking_democracy" TargetMode="External"/><Relationship Id="rId7" Type="http://schemas.openxmlformats.org/officeDocument/2006/relationships/hyperlink" Target="https://www.nytimes.com/2020/12/08/technology/why-cant-the-social-networks-stop-fake-accounts.html" TargetMode="External"/><Relationship Id="rId2" Type="http://schemas.openxmlformats.org/officeDocument/2006/relationships/hyperlink" Target="https://www.ted.com/talks/sinan_aral_how_we_can_protect_truth_in_the_age_of_misinformation" TargetMode="External"/><Relationship Id="rId1" Type="http://schemas.openxmlformats.org/officeDocument/2006/relationships/slideLayout" Target="../slideLayouts/slideLayout2.xml"/><Relationship Id="rId6" Type="http://schemas.openxmlformats.org/officeDocument/2006/relationships/hyperlink" Target="https://www.allsides.com/media-bias/media-bias-chart" TargetMode="External"/><Relationship Id="rId5" Type="http://schemas.openxmlformats.org/officeDocument/2006/relationships/hyperlink" Target="https://rumors.newslit.org/impostor-headline-designed-to-spread-outrage-circulates-online/" TargetMode="External"/><Relationship Id="rId10" Type="http://schemas.openxmlformats.org/officeDocument/2006/relationships/hyperlink" Target="https://rumors.newslit.org/viral-list-of-banned-books-in-florida-isnt-real/" TargetMode="External"/><Relationship Id="rId4" Type="http://schemas.openxmlformats.org/officeDocument/2006/relationships/hyperlink" Target="https://knowyourmeme.com/memes/gas-station-stickers-i-did-that" TargetMode="External"/><Relationship Id="rId9" Type="http://schemas.openxmlformats.org/officeDocument/2006/relationships/hyperlink" Target="https://www.bbc.com/news/blogs-trending-3959201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ytimes.com/2020/12/08/technology/why-cant-the-social-networks-stop-fake-account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rumors.newslit.org/impostor-headline-designed-to-spread-outrage-circulates-onli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umors.newslit.org/viral-list-of-banned-books-in-florida-isnt-rea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43CE-FA33-EB02-38B0-C8EDE103656C}"/>
              </a:ext>
            </a:extLst>
          </p:cNvPr>
          <p:cNvSpPr>
            <a:spLocks noGrp="1"/>
          </p:cNvSpPr>
          <p:nvPr>
            <p:ph type="ctrTitle"/>
          </p:nvPr>
        </p:nvSpPr>
        <p:spPr>
          <a:xfrm>
            <a:off x="5745480" y="868362"/>
            <a:ext cx="6446520" cy="2387600"/>
          </a:xfrm>
          <a:prstGeom prst="rect">
            <a:avLst/>
          </a:prstGeom>
        </p:spPr>
        <p:txBody>
          <a:bodyPr/>
          <a:lstStyle/>
          <a:p>
            <a:r>
              <a:rPr lang="en-US" dirty="0"/>
              <a:t>Civility in the Global Village</a:t>
            </a:r>
          </a:p>
        </p:txBody>
      </p:sp>
      <p:sp>
        <p:nvSpPr>
          <p:cNvPr id="3" name="Subtitle 2">
            <a:extLst>
              <a:ext uri="{FF2B5EF4-FFF2-40B4-BE49-F238E27FC236}">
                <a16:creationId xmlns:a16="http://schemas.microsoft.com/office/drawing/2014/main" id="{3412D755-A8F6-F343-C0C6-01963D67E2CC}"/>
              </a:ext>
            </a:extLst>
          </p:cNvPr>
          <p:cNvSpPr>
            <a:spLocks noGrp="1"/>
          </p:cNvSpPr>
          <p:nvPr>
            <p:ph type="subTitle" idx="4294967295"/>
          </p:nvPr>
        </p:nvSpPr>
        <p:spPr>
          <a:xfrm>
            <a:off x="2682240" y="2113281"/>
            <a:ext cx="9144000" cy="1655762"/>
          </a:xfrm>
          <a:prstGeom prst="rect">
            <a:avLst/>
          </a:prstGeom>
        </p:spPr>
        <p:txBody>
          <a:bodyPr/>
          <a:lstStyle/>
          <a:p>
            <a:pPr marL="0" indent="0" algn="r">
              <a:buNone/>
            </a:pPr>
            <a:r>
              <a:rPr lang="en-US" dirty="0">
                <a:solidFill>
                  <a:schemeClr val="bg1"/>
                </a:solidFill>
              </a:rPr>
              <a:t>Ashley Horst</a:t>
            </a:r>
            <a:br>
              <a:rPr lang="en-US" dirty="0">
                <a:solidFill>
                  <a:schemeClr val="bg1"/>
                </a:solidFill>
              </a:rPr>
            </a:br>
            <a:r>
              <a:rPr lang="en-US" dirty="0">
                <a:solidFill>
                  <a:schemeClr val="bg1"/>
                </a:solidFill>
              </a:rPr>
              <a:t>Executive Director</a:t>
            </a:r>
          </a:p>
          <a:p>
            <a:pPr marL="0" indent="0" algn="r">
              <a:buNone/>
            </a:pPr>
            <a:r>
              <a:rPr lang="en-US" b="1" dirty="0">
                <a:solidFill>
                  <a:schemeClr val="bg1"/>
                </a:solidFill>
              </a:rPr>
              <a:t>Stubblefield Institute for </a:t>
            </a:r>
            <a:br>
              <a:rPr lang="en-US" b="1" dirty="0">
                <a:solidFill>
                  <a:schemeClr val="bg1"/>
                </a:solidFill>
              </a:rPr>
            </a:br>
            <a:r>
              <a:rPr lang="en-US" b="1" dirty="0">
                <a:solidFill>
                  <a:schemeClr val="bg1"/>
                </a:solidFill>
              </a:rPr>
              <a:t>Civil Political Communications</a:t>
            </a:r>
            <a:br>
              <a:rPr lang="en-US" dirty="0">
                <a:solidFill>
                  <a:schemeClr val="bg1"/>
                </a:solidFill>
              </a:rPr>
            </a:br>
            <a:endParaRPr lang="en-US" dirty="0">
              <a:solidFill>
                <a:schemeClr val="bg1"/>
              </a:solidFill>
            </a:endParaRPr>
          </a:p>
          <a:p>
            <a:pPr marL="0" indent="0" algn="r">
              <a:buNone/>
            </a:pPr>
            <a:r>
              <a:rPr lang="en-US" dirty="0">
                <a:solidFill>
                  <a:schemeClr val="bg1"/>
                </a:solidFill>
              </a:rPr>
              <a:t>October 5, 2022</a:t>
            </a:r>
          </a:p>
        </p:txBody>
      </p:sp>
    </p:spTree>
    <p:extLst>
      <p:ext uri="{BB962C8B-B14F-4D97-AF65-F5344CB8AC3E}">
        <p14:creationId xmlns:p14="http://schemas.microsoft.com/office/powerpoint/2010/main" val="165167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198916" y="2136338"/>
            <a:ext cx="10134598" cy="2585323"/>
          </a:xfrm>
          <a:prstGeom prst="rect">
            <a:avLst/>
          </a:prstGeom>
          <a:noFill/>
        </p:spPr>
        <p:txBody>
          <a:bodyPr wrap="square" rtlCol="0">
            <a:spAutoFit/>
          </a:bodyPr>
          <a:lstStyle/>
          <a:p>
            <a:r>
              <a:rPr lang="en-US" sz="5400" b="1" dirty="0"/>
              <a:t>Is social media all bad?  No. </a:t>
            </a:r>
          </a:p>
          <a:p>
            <a:endParaRPr lang="en-US" sz="5400" b="1" dirty="0"/>
          </a:p>
          <a:p>
            <a:r>
              <a:rPr lang="en-US" sz="5400" b="1" dirty="0"/>
              <a:t>But we are all human </a:t>
            </a:r>
            <a:r>
              <a:rPr lang="en-US" sz="3200" b="1" dirty="0"/>
              <a:t>(except for the bots)</a:t>
            </a:r>
            <a:r>
              <a:rPr lang="en-US" sz="5400" b="1" dirty="0"/>
              <a:t>!</a:t>
            </a:r>
          </a:p>
        </p:txBody>
      </p:sp>
    </p:spTree>
    <p:extLst>
      <p:ext uri="{BB962C8B-B14F-4D97-AF65-F5344CB8AC3E}">
        <p14:creationId xmlns:p14="http://schemas.microsoft.com/office/powerpoint/2010/main" val="101514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5F31D-F2CA-E205-101A-BB270C11D0FF}"/>
              </a:ext>
            </a:extLst>
          </p:cNvPr>
          <p:cNvSpPr txBox="1"/>
          <p:nvPr/>
        </p:nvSpPr>
        <p:spPr>
          <a:xfrm>
            <a:off x="2705099" y="850392"/>
            <a:ext cx="9367157" cy="5016758"/>
          </a:xfrm>
          <a:prstGeom prst="rect">
            <a:avLst/>
          </a:prstGeom>
          <a:noFill/>
        </p:spPr>
        <p:txBody>
          <a:bodyPr wrap="square" rtlCol="0">
            <a:spAutoFit/>
          </a:bodyPr>
          <a:lstStyle/>
          <a:p>
            <a:pPr>
              <a:spcBef>
                <a:spcPts val="1200"/>
              </a:spcBef>
            </a:pPr>
            <a:r>
              <a:rPr lang="en-US" sz="4000" dirty="0"/>
              <a:t>Social media has the opportunity </a:t>
            </a:r>
            <a:br>
              <a:rPr lang="en-US" sz="4000" dirty="0"/>
            </a:br>
            <a:r>
              <a:rPr lang="en-US" sz="4000" dirty="0"/>
              <a:t>to help us:</a:t>
            </a:r>
          </a:p>
          <a:p>
            <a:pPr marL="571500" indent="-571500">
              <a:spcBef>
                <a:spcPts val="1200"/>
              </a:spcBef>
              <a:buFont typeface="Arial" panose="020B0604020202020204" pitchFamily="34" charset="0"/>
              <a:buChar char="•"/>
            </a:pPr>
            <a:r>
              <a:rPr lang="en-US" sz="4000" dirty="0"/>
              <a:t>Create meaningful connection,  </a:t>
            </a:r>
          </a:p>
          <a:p>
            <a:pPr marL="571500" indent="-571500">
              <a:spcBef>
                <a:spcPts val="1200"/>
              </a:spcBef>
              <a:buFont typeface="Arial" panose="020B0604020202020204" pitchFamily="34" charset="0"/>
              <a:buChar char="•"/>
            </a:pPr>
            <a:r>
              <a:rPr lang="en-US" sz="4000" dirty="0"/>
              <a:t>Share diverse perspectives and</a:t>
            </a:r>
          </a:p>
          <a:p>
            <a:pPr marL="571500" indent="-571500">
              <a:spcBef>
                <a:spcPts val="1200"/>
              </a:spcBef>
              <a:buFont typeface="Arial" panose="020B0604020202020204" pitchFamily="34" charset="0"/>
              <a:buChar char="•"/>
            </a:pPr>
            <a:r>
              <a:rPr lang="en-US" sz="4000" dirty="0"/>
              <a:t>Build strong communities.</a:t>
            </a:r>
          </a:p>
          <a:p>
            <a:pPr>
              <a:spcBef>
                <a:spcPts val="1200"/>
              </a:spcBef>
            </a:pPr>
            <a:r>
              <a:rPr lang="en-US" sz="4000" dirty="0"/>
              <a:t>All unhindered by geography and enhanced by technology that overcomes limitations.</a:t>
            </a:r>
          </a:p>
        </p:txBody>
      </p:sp>
    </p:spTree>
    <p:extLst>
      <p:ext uri="{BB962C8B-B14F-4D97-AF65-F5344CB8AC3E}">
        <p14:creationId xmlns:p14="http://schemas.microsoft.com/office/powerpoint/2010/main" val="366032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590800" y="853440"/>
            <a:ext cx="8930640" cy="830997"/>
          </a:xfrm>
          <a:prstGeom prst="rect">
            <a:avLst/>
          </a:prstGeom>
          <a:noFill/>
        </p:spPr>
        <p:txBody>
          <a:bodyPr wrap="square" rtlCol="0">
            <a:spAutoFit/>
          </a:bodyPr>
          <a:lstStyle/>
          <a:p>
            <a:r>
              <a:rPr lang="en-US" sz="4800" b="1" dirty="0"/>
              <a:t>Why does civility matter?</a:t>
            </a:r>
          </a:p>
        </p:txBody>
      </p:sp>
      <p:sp>
        <p:nvSpPr>
          <p:cNvPr id="3" name="TextBox 2">
            <a:extLst>
              <a:ext uri="{FF2B5EF4-FFF2-40B4-BE49-F238E27FC236}">
                <a16:creationId xmlns:a16="http://schemas.microsoft.com/office/drawing/2014/main" id="{0AA5F31D-F2CA-E205-101A-BB270C11D0FF}"/>
              </a:ext>
            </a:extLst>
          </p:cNvPr>
          <p:cNvSpPr txBox="1"/>
          <p:nvPr/>
        </p:nvSpPr>
        <p:spPr>
          <a:xfrm>
            <a:off x="2705100" y="2088475"/>
            <a:ext cx="8816340" cy="3631763"/>
          </a:xfrm>
          <a:prstGeom prst="rect">
            <a:avLst/>
          </a:prstGeom>
          <a:noFill/>
        </p:spPr>
        <p:txBody>
          <a:bodyPr wrap="square" rtlCol="0">
            <a:spAutoFit/>
          </a:bodyPr>
          <a:lstStyle/>
          <a:p>
            <a:pPr marL="571500" indent="-571500">
              <a:spcBef>
                <a:spcPts val="1200"/>
              </a:spcBef>
              <a:buFont typeface="Arial" panose="020B0604020202020204" pitchFamily="34" charset="0"/>
              <a:buChar char="•"/>
            </a:pPr>
            <a:r>
              <a:rPr lang="en-US" sz="4000" dirty="0"/>
              <a:t>Promotes effective communication</a:t>
            </a:r>
          </a:p>
          <a:p>
            <a:pPr marL="571500" indent="-571500">
              <a:spcBef>
                <a:spcPts val="1200"/>
              </a:spcBef>
              <a:buFont typeface="Arial" panose="020B0604020202020204" pitchFamily="34" charset="0"/>
              <a:buChar char="•"/>
            </a:pPr>
            <a:r>
              <a:rPr lang="en-US" sz="4000" dirty="0"/>
              <a:t>Creates space for common ground</a:t>
            </a:r>
          </a:p>
          <a:p>
            <a:pPr marL="571500" indent="-571500">
              <a:spcBef>
                <a:spcPts val="1200"/>
              </a:spcBef>
              <a:buFont typeface="Arial" panose="020B0604020202020204" pitchFamily="34" charset="0"/>
              <a:buChar char="•"/>
            </a:pPr>
            <a:r>
              <a:rPr lang="en-US" sz="4000" dirty="0"/>
              <a:t>Creates opportunities for growth even amidst opposing viewpoints</a:t>
            </a:r>
          </a:p>
          <a:p>
            <a:pPr marL="571500" indent="-571500">
              <a:spcBef>
                <a:spcPts val="1200"/>
              </a:spcBef>
              <a:buFont typeface="Arial" panose="020B0604020202020204" pitchFamily="34" charset="0"/>
              <a:buChar char="•"/>
            </a:pPr>
            <a:r>
              <a:rPr lang="en-US" sz="4000" dirty="0"/>
              <a:t>Proves that we’re better than the bots!</a:t>
            </a:r>
          </a:p>
        </p:txBody>
      </p:sp>
    </p:spTree>
    <p:extLst>
      <p:ext uri="{BB962C8B-B14F-4D97-AF65-F5344CB8AC3E}">
        <p14:creationId xmlns:p14="http://schemas.microsoft.com/office/powerpoint/2010/main" val="188830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590800" y="853440"/>
            <a:ext cx="8930640" cy="830997"/>
          </a:xfrm>
          <a:prstGeom prst="rect">
            <a:avLst/>
          </a:prstGeom>
          <a:noFill/>
        </p:spPr>
        <p:txBody>
          <a:bodyPr wrap="square" rtlCol="0">
            <a:spAutoFit/>
          </a:bodyPr>
          <a:lstStyle/>
          <a:p>
            <a:r>
              <a:rPr lang="en-US" sz="4800" b="1" dirty="0"/>
              <a:t>Any questions?</a:t>
            </a:r>
          </a:p>
        </p:txBody>
      </p:sp>
      <p:sp>
        <p:nvSpPr>
          <p:cNvPr id="3" name="TextBox 2">
            <a:extLst>
              <a:ext uri="{FF2B5EF4-FFF2-40B4-BE49-F238E27FC236}">
                <a16:creationId xmlns:a16="http://schemas.microsoft.com/office/drawing/2014/main" id="{0AA5F31D-F2CA-E205-101A-BB270C11D0FF}"/>
              </a:ext>
            </a:extLst>
          </p:cNvPr>
          <p:cNvSpPr txBox="1"/>
          <p:nvPr/>
        </p:nvSpPr>
        <p:spPr>
          <a:xfrm>
            <a:off x="2705100" y="2088475"/>
            <a:ext cx="8702040" cy="4093428"/>
          </a:xfrm>
          <a:prstGeom prst="rect">
            <a:avLst/>
          </a:prstGeom>
          <a:noFill/>
        </p:spPr>
        <p:txBody>
          <a:bodyPr wrap="square" rtlCol="0">
            <a:spAutoFit/>
          </a:bodyPr>
          <a:lstStyle/>
          <a:p>
            <a:pPr marL="571500" indent="-571500">
              <a:spcBef>
                <a:spcPts val="1200"/>
              </a:spcBef>
              <a:buFont typeface="Arial" panose="020B0604020202020204" pitchFamily="34" charset="0"/>
              <a:buChar char="•"/>
            </a:pPr>
            <a:r>
              <a:rPr lang="en-US" sz="4000" dirty="0"/>
              <a:t>Question the validity of content designed to get an emotional reaction</a:t>
            </a:r>
          </a:p>
          <a:p>
            <a:pPr marL="571500" indent="-571500">
              <a:spcBef>
                <a:spcPts val="1200"/>
              </a:spcBef>
              <a:buFont typeface="Arial" panose="020B0604020202020204" pitchFamily="34" charset="0"/>
              <a:buChar char="•"/>
            </a:pPr>
            <a:r>
              <a:rPr lang="en-US" sz="4000" dirty="0"/>
              <a:t>Question your own assumptions</a:t>
            </a:r>
          </a:p>
          <a:p>
            <a:pPr marL="571500" indent="-571500">
              <a:spcBef>
                <a:spcPts val="1200"/>
              </a:spcBef>
              <a:buFont typeface="Arial" panose="020B0604020202020204" pitchFamily="34" charset="0"/>
              <a:buChar char="•"/>
            </a:pPr>
            <a:r>
              <a:rPr lang="en-US" sz="4000" dirty="0"/>
              <a:t>Ask questions to find out more about someone’s viewpoint or story</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274610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590800" y="853440"/>
            <a:ext cx="8930640" cy="830997"/>
          </a:xfrm>
          <a:prstGeom prst="rect">
            <a:avLst/>
          </a:prstGeom>
          <a:noFill/>
        </p:spPr>
        <p:txBody>
          <a:bodyPr wrap="square" rtlCol="0">
            <a:spAutoFit/>
          </a:bodyPr>
          <a:lstStyle/>
          <a:p>
            <a:r>
              <a:rPr lang="en-US" sz="4800" b="1" dirty="0"/>
              <a:t>Our lives are a daily experiment.</a:t>
            </a:r>
          </a:p>
        </p:txBody>
      </p:sp>
      <p:sp>
        <p:nvSpPr>
          <p:cNvPr id="3" name="TextBox 2">
            <a:extLst>
              <a:ext uri="{FF2B5EF4-FFF2-40B4-BE49-F238E27FC236}">
                <a16:creationId xmlns:a16="http://schemas.microsoft.com/office/drawing/2014/main" id="{0AA5F31D-F2CA-E205-101A-BB270C11D0FF}"/>
              </a:ext>
            </a:extLst>
          </p:cNvPr>
          <p:cNvSpPr txBox="1"/>
          <p:nvPr/>
        </p:nvSpPr>
        <p:spPr>
          <a:xfrm>
            <a:off x="2705100" y="2088475"/>
            <a:ext cx="8702040" cy="3477875"/>
          </a:xfrm>
          <a:prstGeom prst="rect">
            <a:avLst/>
          </a:prstGeom>
          <a:noFill/>
        </p:spPr>
        <p:txBody>
          <a:bodyPr wrap="square" rtlCol="0">
            <a:spAutoFit/>
          </a:bodyPr>
          <a:lstStyle/>
          <a:p>
            <a:pPr marL="571500" indent="-571500">
              <a:spcBef>
                <a:spcPts val="1200"/>
              </a:spcBef>
              <a:buFont typeface="Arial" panose="020B0604020202020204" pitchFamily="34" charset="0"/>
              <a:buChar char="•"/>
            </a:pPr>
            <a:r>
              <a:rPr lang="en-US" sz="4000" dirty="0"/>
              <a:t>Your attitudes and opinions are shaped by hundreds of factors </a:t>
            </a:r>
            <a:br>
              <a:rPr lang="en-US" sz="4000" dirty="0"/>
            </a:br>
            <a:r>
              <a:rPr lang="en-US" sz="4000" dirty="0"/>
              <a:t>over your lifetime. </a:t>
            </a:r>
          </a:p>
          <a:p>
            <a:pPr marL="571500" indent="-571500">
              <a:spcBef>
                <a:spcPts val="1200"/>
              </a:spcBef>
              <a:buFont typeface="Arial" panose="020B0604020202020204" pitchFamily="34" charset="0"/>
              <a:buChar char="•"/>
            </a:pPr>
            <a:r>
              <a:rPr lang="en-US" sz="4000" dirty="0"/>
              <a:t>Humans learn and change over time.  </a:t>
            </a:r>
          </a:p>
          <a:p>
            <a:pPr marL="571500" indent="-571500">
              <a:spcBef>
                <a:spcPts val="1200"/>
              </a:spcBef>
              <a:buFont typeface="Arial" panose="020B0604020202020204" pitchFamily="34" charset="0"/>
              <a:buChar char="•"/>
            </a:pPr>
            <a:r>
              <a:rPr lang="en-US" sz="4000" dirty="0"/>
              <a:t>People make mistakes. </a:t>
            </a:r>
          </a:p>
        </p:txBody>
      </p:sp>
    </p:spTree>
    <p:extLst>
      <p:ext uri="{BB962C8B-B14F-4D97-AF65-F5344CB8AC3E}">
        <p14:creationId xmlns:p14="http://schemas.microsoft.com/office/powerpoint/2010/main" val="417754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5AA1A4-5F3E-E3A0-38FC-459ADADFE796}"/>
              </a:ext>
            </a:extLst>
          </p:cNvPr>
          <p:cNvSpPr txBox="1"/>
          <p:nvPr/>
        </p:nvSpPr>
        <p:spPr>
          <a:xfrm>
            <a:off x="2296886" y="250371"/>
            <a:ext cx="8501742" cy="923330"/>
          </a:xfrm>
          <a:prstGeom prst="rect">
            <a:avLst/>
          </a:prstGeom>
          <a:noFill/>
        </p:spPr>
        <p:txBody>
          <a:bodyPr wrap="square" rtlCol="0">
            <a:spAutoFit/>
          </a:bodyPr>
          <a:lstStyle/>
          <a:p>
            <a:r>
              <a:rPr lang="en-US" b="1" dirty="0"/>
              <a:t>Resources and links:</a:t>
            </a:r>
          </a:p>
          <a:p>
            <a:endParaRPr lang="en-US" dirty="0"/>
          </a:p>
          <a:p>
            <a:endParaRPr lang="en-US" dirty="0"/>
          </a:p>
        </p:txBody>
      </p:sp>
      <p:sp>
        <p:nvSpPr>
          <p:cNvPr id="4" name="TextBox 3">
            <a:extLst>
              <a:ext uri="{FF2B5EF4-FFF2-40B4-BE49-F238E27FC236}">
                <a16:creationId xmlns:a16="http://schemas.microsoft.com/office/drawing/2014/main" id="{0EFC4C5E-26ED-62F2-2E74-29E6B2E1348A}"/>
              </a:ext>
            </a:extLst>
          </p:cNvPr>
          <p:cNvSpPr txBox="1"/>
          <p:nvPr/>
        </p:nvSpPr>
        <p:spPr>
          <a:xfrm>
            <a:off x="2296884" y="869406"/>
            <a:ext cx="9797145" cy="5632311"/>
          </a:xfrm>
          <a:prstGeom prst="rect">
            <a:avLst/>
          </a:prstGeom>
          <a:noFill/>
        </p:spPr>
        <p:txBody>
          <a:bodyPr wrap="square">
            <a:spAutoFit/>
          </a:bodyPr>
          <a:lstStyle/>
          <a:p>
            <a:r>
              <a:rPr lang="en-US" dirty="0"/>
              <a:t>Aral, Sinan. </a:t>
            </a:r>
            <a:r>
              <a:rPr lang="en-US" i="1" dirty="0">
                <a:hlinkClick r:id="rId2"/>
              </a:rPr>
              <a:t>How we can protect truth in the age of misinformation</a:t>
            </a:r>
            <a:r>
              <a:rPr lang="en-US" i="1" dirty="0"/>
              <a:t>. </a:t>
            </a:r>
            <a:r>
              <a:rPr lang="en-US" dirty="0"/>
              <a:t>TEDXCERN. </a:t>
            </a:r>
            <a:br>
              <a:rPr lang="en-US" dirty="0"/>
            </a:br>
            <a:r>
              <a:rPr lang="en-US" dirty="0"/>
              <a:t>Accessed October 3, 2022.</a:t>
            </a:r>
          </a:p>
          <a:p>
            <a:endParaRPr lang="en-US" dirty="0"/>
          </a:p>
          <a:p>
            <a:r>
              <a:rPr lang="en-US" dirty="0" err="1"/>
              <a:t>Eisenstat</a:t>
            </a:r>
            <a:r>
              <a:rPr lang="en-US" dirty="0"/>
              <a:t>, </a:t>
            </a:r>
            <a:r>
              <a:rPr lang="en-US" dirty="0" err="1"/>
              <a:t>Yaël</a:t>
            </a:r>
            <a:r>
              <a:rPr lang="en-US" dirty="0"/>
              <a:t>. </a:t>
            </a:r>
            <a:r>
              <a:rPr lang="en-US" i="1" dirty="0">
                <a:hlinkClick r:id="rId3"/>
              </a:rPr>
              <a:t>Dear Facebook, this is how you’re breaking democracy</a:t>
            </a:r>
            <a:r>
              <a:rPr lang="en-US" i="1" dirty="0"/>
              <a:t>. </a:t>
            </a:r>
            <a:r>
              <a:rPr lang="en-US" dirty="0"/>
              <a:t>TED 2020. </a:t>
            </a:r>
            <a:br>
              <a:rPr lang="en-US" dirty="0"/>
            </a:br>
            <a:r>
              <a:rPr lang="en-US" dirty="0"/>
              <a:t>Accessed October 4, 2022.</a:t>
            </a:r>
            <a:endParaRPr lang="en-US" i="1" dirty="0"/>
          </a:p>
          <a:p>
            <a:endParaRPr lang="en-US" i="1" dirty="0">
              <a:hlinkClick r:id="rId4"/>
            </a:endParaRPr>
          </a:p>
          <a:p>
            <a:r>
              <a:rPr lang="en-US" i="1" dirty="0">
                <a:hlinkClick r:id="rId4"/>
              </a:rPr>
              <a:t>Gas station stickers “I did that!”</a:t>
            </a:r>
            <a:r>
              <a:rPr lang="en-US" i="1" dirty="0"/>
              <a:t>. </a:t>
            </a:r>
            <a:r>
              <a:rPr lang="en-US" dirty="0"/>
              <a:t>Know your meme. May 2022.</a:t>
            </a:r>
            <a:endParaRPr lang="en-US" i="1" dirty="0">
              <a:hlinkClick r:id="rId5"/>
            </a:endParaRPr>
          </a:p>
          <a:p>
            <a:endParaRPr lang="en-US" i="1" dirty="0">
              <a:hlinkClick r:id="rId5"/>
            </a:endParaRPr>
          </a:p>
          <a:p>
            <a:r>
              <a:rPr lang="en-US" i="1" dirty="0">
                <a:hlinkClick r:id="rId5"/>
              </a:rPr>
              <a:t>Imposter headline designed to spread outrage circulates online. </a:t>
            </a:r>
            <a:r>
              <a:rPr lang="en-US" dirty="0"/>
              <a:t>News Literacy Project. October 3, 2022.</a:t>
            </a:r>
          </a:p>
          <a:p>
            <a:endParaRPr lang="en-US" dirty="0"/>
          </a:p>
          <a:p>
            <a:r>
              <a:rPr lang="en-US" dirty="0">
                <a:hlinkClick r:id="rId6"/>
              </a:rPr>
              <a:t>Media Bias Chart</a:t>
            </a:r>
            <a:r>
              <a:rPr lang="en-US" dirty="0"/>
              <a:t>. </a:t>
            </a:r>
            <a:r>
              <a:rPr lang="en-US" dirty="0" err="1"/>
              <a:t>AllSides</a:t>
            </a:r>
            <a:r>
              <a:rPr lang="en-US" dirty="0"/>
              <a:t>. Accessed October 4, 2022.</a:t>
            </a:r>
          </a:p>
          <a:p>
            <a:endParaRPr lang="en-US" dirty="0"/>
          </a:p>
          <a:p>
            <a:r>
              <a:rPr lang="en-US" dirty="0"/>
              <a:t>Nicas, Jack. </a:t>
            </a:r>
            <a:r>
              <a:rPr lang="en-US" i="1" dirty="0">
                <a:hlinkClick r:id="rId7"/>
              </a:rPr>
              <a:t>Why can’t the social networks stop fake accounts?</a:t>
            </a:r>
            <a:r>
              <a:rPr lang="en-US" i="1" dirty="0"/>
              <a:t>. </a:t>
            </a:r>
            <a:r>
              <a:rPr lang="en-US" dirty="0"/>
              <a:t>New York Times. </a:t>
            </a:r>
            <a:r>
              <a:rPr lang="en-US" b="0" i="0" dirty="0">
                <a:solidFill>
                  <a:srgbClr val="333333"/>
                </a:solidFill>
                <a:effectLst/>
              </a:rPr>
              <a:t>Published Dec. 8, 2020.  Updated Jan. 7, 2021</a:t>
            </a:r>
            <a:endParaRPr lang="en-US" dirty="0"/>
          </a:p>
          <a:p>
            <a:endParaRPr lang="en-US" dirty="0"/>
          </a:p>
          <a:p>
            <a:r>
              <a:rPr lang="en-US" i="1" dirty="0">
                <a:hlinkClick r:id="rId8"/>
              </a:rPr>
              <a:t>Teens’ social media habits and experiences</a:t>
            </a:r>
            <a:r>
              <a:rPr lang="en-US" dirty="0"/>
              <a:t>. Pew Research Center. November 28, 2018.</a:t>
            </a:r>
          </a:p>
          <a:p>
            <a:endParaRPr lang="en-US" dirty="0"/>
          </a:p>
          <a:p>
            <a:r>
              <a:rPr lang="en-US" i="1" dirty="0">
                <a:hlinkClick r:id="rId9"/>
              </a:rPr>
              <a:t>The rise of left-wing, anti-Trump fake news</a:t>
            </a:r>
            <a:r>
              <a:rPr lang="en-US" i="1" dirty="0"/>
              <a:t>. </a:t>
            </a:r>
            <a:r>
              <a:rPr lang="en-US" dirty="0"/>
              <a:t>BBC. April 15, 2017.</a:t>
            </a:r>
          </a:p>
          <a:p>
            <a:endParaRPr lang="en-US" i="1" dirty="0"/>
          </a:p>
          <a:p>
            <a:r>
              <a:rPr lang="en-US" i="1" dirty="0">
                <a:hlinkClick r:id="rId10"/>
              </a:rPr>
              <a:t>Viral list of banned books in Florida isn’t real. </a:t>
            </a:r>
            <a:r>
              <a:rPr lang="en-US" dirty="0"/>
              <a:t>News Literacy Project. August 9, 2022.</a:t>
            </a:r>
          </a:p>
        </p:txBody>
      </p:sp>
    </p:spTree>
    <p:extLst>
      <p:ext uri="{BB962C8B-B14F-4D97-AF65-F5344CB8AC3E}">
        <p14:creationId xmlns:p14="http://schemas.microsoft.com/office/powerpoint/2010/main" val="26103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DC451-FC34-9D27-0A09-91701147FE42}"/>
              </a:ext>
            </a:extLst>
          </p:cNvPr>
          <p:cNvPicPr>
            <a:picLocks noChangeAspect="1"/>
          </p:cNvPicPr>
          <p:nvPr/>
        </p:nvPicPr>
        <p:blipFill rotWithShape="1">
          <a:blip r:embed="rId2">
            <a:extLst>
              <a:ext uri="{28A0092B-C50C-407E-A947-70E740481C1C}">
                <a14:useLocalDpi xmlns:a14="http://schemas.microsoft.com/office/drawing/2010/main" val="0"/>
              </a:ext>
            </a:extLst>
          </a:blip>
          <a:srcRect l="28283" t="32584" r="31313" b="32353"/>
          <a:stretch/>
        </p:blipFill>
        <p:spPr>
          <a:xfrm>
            <a:off x="525739" y="1932213"/>
            <a:ext cx="4434922" cy="2993573"/>
          </a:xfrm>
          <a:prstGeom prst="rect">
            <a:avLst/>
          </a:prstGeom>
        </p:spPr>
      </p:pic>
      <p:sp>
        <p:nvSpPr>
          <p:cNvPr id="5" name="TextBox 4">
            <a:extLst>
              <a:ext uri="{FF2B5EF4-FFF2-40B4-BE49-F238E27FC236}">
                <a16:creationId xmlns:a16="http://schemas.microsoft.com/office/drawing/2014/main" id="{5FB97EA2-FC29-6E8E-9EE2-906E4259682B}"/>
              </a:ext>
            </a:extLst>
          </p:cNvPr>
          <p:cNvSpPr txBox="1"/>
          <p:nvPr/>
        </p:nvSpPr>
        <p:spPr>
          <a:xfrm>
            <a:off x="5842000" y="882521"/>
            <a:ext cx="5930900" cy="5016758"/>
          </a:xfrm>
          <a:prstGeom prst="rect">
            <a:avLst/>
          </a:prstGeom>
          <a:noFill/>
        </p:spPr>
        <p:txBody>
          <a:bodyPr wrap="square" rtlCol="0">
            <a:spAutoFit/>
          </a:bodyPr>
          <a:lstStyle/>
          <a:p>
            <a:r>
              <a:rPr lang="en-US" sz="2400" b="1" dirty="0">
                <a:latin typeface="Californian FB" panose="0207040306080B030204" pitchFamily="18" charset="0"/>
              </a:rPr>
              <a:t>Opportunities for Students</a:t>
            </a:r>
          </a:p>
          <a:p>
            <a:pPr>
              <a:spcBef>
                <a:spcPts val="1200"/>
              </a:spcBef>
            </a:pPr>
            <a:r>
              <a:rPr lang="en-US" sz="2400" dirty="0">
                <a:latin typeface="+mj-lt"/>
              </a:rPr>
              <a:t>Scholarships</a:t>
            </a:r>
          </a:p>
          <a:p>
            <a:pPr>
              <a:spcBef>
                <a:spcPts val="1200"/>
              </a:spcBef>
            </a:pPr>
            <a:r>
              <a:rPr lang="en-US" sz="2400" dirty="0">
                <a:latin typeface="+mj-lt"/>
              </a:rPr>
              <a:t>Political Communication Concentration</a:t>
            </a:r>
          </a:p>
          <a:p>
            <a:pPr>
              <a:spcBef>
                <a:spcPts val="1200"/>
              </a:spcBef>
            </a:pPr>
            <a:r>
              <a:rPr lang="en-US" sz="2400" dirty="0" err="1">
                <a:latin typeface="+mj-lt"/>
              </a:rPr>
              <a:t>Listen.Learn.Engage</a:t>
            </a:r>
            <a:r>
              <a:rPr lang="en-US" sz="2400" dirty="0">
                <a:latin typeface="+mj-lt"/>
              </a:rPr>
              <a:t>.</a:t>
            </a:r>
          </a:p>
          <a:p>
            <a:pPr>
              <a:spcBef>
                <a:spcPts val="1200"/>
              </a:spcBef>
            </a:pPr>
            <a:r>
              <a:rPr lang="en-US" sz="2400" dirty="0">
                <a:latin typeface="+mj-lt"/>
              </a:rPr>
              <a:t>Practitioners in the Classroom</a:t>
            </a:r>
          </a:p>
          <a:p>
            <a:pPr>
              <a:spcBef>
                <a:spcPts val="1200"/>
              </a:spcBef>
            </a:pPr>
            <a:r>
              <a:rPr lang="en-US" sz="2400" dirty="0">
                <a:latin typeface="+mj-lt"/>
              </a:rPr>
              <a:t>Student Leadership Academy</a:t>
            </a:r>
          </a:p>
          <a:p>
            <a:pPr>
              <a:spcBef>
                <a:spcPts val="1200"/>
              </a:spcBef>
            </a:pPr>
            <a:r>
              <a:rPr lang="en-US" sz="2400" dirty="0">
                <a:latin typeface="+mj-lt"/>
              </a:rPr>
              <a:t>Stubblefield Institute Civility Club</a:t>
            </a:r>
          </a:p>
          <a:p>
            <a:pPr>
              <a:spcBef>
                <a:spcPts val="1200"/>
              </a:spcBef>
            </a:pPr>
            <a:r>
              <a:rPr lang="en-US" sz="2400" dirty="0">
                <a:latin typeface="+mj-lt"/>
              </a:rPr>
              <a:t>Research &amp; Internship Opportunities</a:t>
            </a:r>
          </a:p>
          <a:p>
            <a:pPr>
              <a:spcBef>
                <a:spcPts val="1200"/>
              </a:spcBef>
            </a:pPr>
            <a:r>
              <a:rPr lang="en-US" sz="2400" dirty="0">
                <a:latin typeface="+mj-lt"/>
              </a:rPr>
              <a:t>Proud sponsor of the </a:t>
            </a:r>
            <a:br>
              <a:rPr lang="en-US" sz="2400" dirty="0">
                <a:latin typeface="+mj-lt"/>
              </a:rPr>
            </a:br>
            <a:r>
              <a:rPr lang="en-US" sz="2400" dirty="0">
                <a:latin typeface="+mj-lt"/>
              </a:rPr>
              <a:t>Shepherd University Speech and Debate Team</a:t>
            </a:r>
          </a:p>
        </p:txBody>
      </p:sp>
      <p:cxnSp>
        <p:nvCxnSpPr>
          <p:cNvPr id="8" name="Straight Connector 7">
            <a:extLst>
              <a:ext uri="{FF2B5EF4-FFF2-40B4-BE49-F238E27FC236}">
                <a16:creationId xmlns:a16="http://schemas.microsoft.com/office/drawing/2014/main" id="{3F79E173-30D9-141A-29EC-5A9E06CEF02A}"/>
              </a:ext>
            </a:extLst>
          </p:cNvPr>
          <p:cNvCxnSpPr/>
          <p:nvPr/>
        </p:nvCxnSpPr>
        <p:spPr>
          <a:xfrm>
            <a:off x="5321300" y="673100"/>
            <a:ext cx="0" cy="5435600"/>
          </a:xfrm>
          <a:prstGeom prst="line">
            <a:avLst/>
          </a:prstGeom>
          <a:ln w="19050">
            <a:headEnd type="oval" w="med" len="med"/>
            <a:tailEnd type="oval"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8367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590800" y="853440"/>
            <a:ext cx="8930640" cy="830997"/>
          </a:xfrm>
          <a:prstGeom prst="rect">
            <a:avLst/>
          </a:prstGeom>
          <a:noFill/>
        </p:spPr>
        <p:txBody>
          <a:bodyPr wrap="square" rtlCol="0">
            <a:spAutoFit/>
          </a:bodyPr>
          <a:lstStyle/>
          <a:p>
            <a:r>
              <a:rPr lang="en-US" sz="4800" b="1" dirty="0"/>
              <a:t>What is civility?</a:t>
            </a:r>
          </a:p>
        </p:txBody>
      </p:sp>
      <p:sp>
        <p:nvSpPr>
          <p:cNvPr id="3" name="TextBox 2">
            <a:extLst>
              <a:ext uri="{FF2B5EF4-FFF2-40B4-BE49-F238E27FC236}">
                <a16:creationId xmlns:a16="http://schemas.microsoft.com/office/drawing/2014/main" id="{0AA5F31D-F2CA-E205-101A-BB270C11D0FF}"/>
              </a:ext>
            </a:extLst>
          </p:cNvPr>
          <p:cNvSpPr txBox="1"/>
          <p:nvPr/>
        </p:nvSpPr>
        <p:spPr>
          <a:xfrm>
            <a:off x="2705100" y="2088475"/>
            <a:ext cx="8702040" cy="707886"/>
          </a:xfrm>
          <a:prstGeom prst="rect">
            <a:avLst/>
          </a:prstGeom>
          <a:noFill/>
        </p:spPr>
        <p:txBody>
          <a:bodyPr wrap="square" rtlCol="0">
            <a:spAutoFit/>
          </a:bodyPr>
          <a:lstStyle/>
          <a:p>
            <a:r>
              <a:rPr lang="en-US" sz="4000" dirty="0"/>
              <a:t>The quality of being polite</a:t>
            </a:r>
          </a:p>
        </p:txBody>
      </p:sp>
      <p:sp>
        <p:nvSpPr>
          <p:cNvPr id="4" name="TextBox 3">
            <a:extLst>
              <a:ext uri="{FF2B5EF4-FFF2-40B4-BE49-F238E27FC236}">
                <a16:creationId xmlns:a16="http://schemas.microsoft.com/office/drawing/2014/main" id="{E237DBFD-5FB4-B773-00E6-91CC4782086B}"/>
              </a:ext>
            </a:extLst>
          </p:cNvPr>
          <p:cNvSpPr txBox="1"/>
          <p:nvPr/>
        </p:nvSpPr>
        <p:spPr>
          <a:xfrm>
            <a:off x="4892040" y="6004560"/>
            <a:ext cx="7025640" cy="646331"/>
          </a:xfrm>
          <a:prstGeom prst="rect">
            <a:avLst/>
          </a:prstGeom>
          <a:noFill/>
        </p:spPr>
        <p:txBody>
          <a:bodyPr wrap="square" rtlCol="0">
            <a:spAutoFit/>
          </a:bodyPr>
          <a:lstStyle/>
          <a:p>
            <a:pPr algn="r"/>
            <a:r>
              <a:rPr lang="en-US" dirty="0"/>
              <a:t>Definition of civility from the Cambridge Academic Content Dictionary </a:t>
            </a:r>
            <a:br>
              <a:rPr lang="en-US" dirty="0"/>
            </a:br>
            <a:r>
              <a:rPr lang="en-US" dirty="0"/>
              <a:t>© Cambridge University Press</a:t>
            </a:r>
          </a:p>
        </p:txBody>
      </p:sp>
    </p:spTree>
    <p:extLst>
      <p:ext uri="{BB962C8B-B14F-4D97-AF65-F5344CB8AC3E}">
        <p14:creationId xmlns:p14="http://schemas.microsoft.com/office/powerpoint/2010/main" val="65123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2590800" y="853440"/>
            <a:ext cx="8930640" cy="830997"/>
          </a:xfrm>
          <a:prstGeom prst="rect">
            <a:avLst/>
          </a:prstGeom>
          <a:noFill/>
        </p:spPr>
        <p:txBody>
          <a:bodyPr wrap="square" rtlCol="0">
            <a:spAutoFit/>
          </a:bodyPr>
          <a:lstStyle/>
          <a:p>
            <a:r>
              <a:rPr lang="en-US" sz="4800" b="1" dirty="0"/>
              <a:t>Why does civility matter when:</a:t>
            </a:r>
          </a:p>
        </p:txBody>
      </p:sp>
      <p:sp>
        <p:nvSpPr>
          <p:cNvPr id="3" name="TextBox 2">
            <a:extLst>
              <a:ext uri="{FF2B5EF4-FFF2-40B4-BE49-F238E27FC236}">
                <a16:creationId xmlns:a16="http://schemas.microsoft.com/office/drawing/2014/main" id="{0AA5F31D-F2CA-E205-101A-BB270C11D0FF}"/>
              </a:ext>
            </a:extLst>
          </p:cNvPr>
          <p:cNvSpPr txBox="1"/>
          <p:nvPr/>
        </p:nvSpPr>
        <p:spPr>
          <a:xfrm>
            <a:off x="2705100" y="2088475"/>
            <a:ext cx="8930640" cy="3477875"/>
          </a:xfrm>
          <a:prstGeom prst="rect">
            <a:avLst/>
          </a:prstGeom>
          <a:noFill/>
        </p:spPr>
        <p:txBody>
          <a:bodyPr wrap="square" rtlCol="0">
            <a:spAutoFit/>
          </a:bodyPr>
          <a:lstStyle/>
          <a:p>
            <a:pPr marL="571500" indent="-571500">
              <a:spcBef>
                <a:spcPts val="1200"/>
              </a:spcBef>
              <a:buFont typeface="Arial" panose="020B0604020202020204" pitchFamily="34" charset="0"/>
              <a:buChar char="•"/>
            </a:pPr>
            <a:r>
              <a:rPr lang="en-US" sz="4000" dirty="0"/>
              <a:t>Everyone who matters agrees with you,</a:t>
            </a:r>
          </a:p>
          <a:p>
            <a:pPr marL="571500" indent="-571500">
              <a:spcBef>
                <a:spcPts val="1200"/>
              </a:spcBef>
              <a:buFont typeface="Arial" panose="020B0604020202020204" pitchFamily="34" charset="0"/>
              <a:buChar char="•"/>
            </a:pPr>
            <a:r>
              <a:rPr lang="en-US" sz="4000" dirty="0"/>
              <a:t>You don’t care if someone doesn’t agree with you and</a:t>
            </a:r>
          </a:p>
          <a:p>
            <a:pPr marL="571500" indent="-571500">
              <a:spcBef>
                <a:spcPts val="1200"/>
              </a:spcBef>
              <a:buFont typeface="Arial" panose="020B0604020202020204" pitchFamily="34" charset="0"/>
              <a:buChar char="•"/>
            </a:pPr>
            <a:r>
              <a:rPr lang="en-US" sz="4000" dirty="0"/>
              <a:t>You have the right to say whatever </a:t>
            </a:r>
            <a:br>
              <a:rPr lang="en-US" sz="4000" dirty="0"/>
            </a:br>
            <a:r>
              <a:rPr lang="en-US" sz="4000" dirty="0"/>
              <a:t>you want.</a:t>
            </a:r>
          </a:p>
        </p:txBody>
      </p:sp>
    </p:spTree>
    <p:extLst>
      <p:ext uri="{BB962C8B-B14F-4D97-AF65-F5344CB8AC3E}">
        <p14:creationId xmlns:p14="http://schemas.microsoft.com/office/powerpoint/2010/main" val="102481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F8EBB-1D95-0C9A-527F-373CF4808886}"/>
              </a:ext>
            </a:extLst>
          </p:cNvPr>
          <p:cNvSpPr txBox="1"/>
          <p:nvPr/>
        </p:nvSpPr>
        <p:spPr>
          <a:xfrm>
            <a:off x="3037114" y="3013501"/>
            <a:ext cx="8930640" cy="830997"/>
          </a:xfrm>
          <a:prstGeom prst="rect">
            <a:avLst/>
          </a:prstGeom>
          <a:noFill/>
        </p:spPr>
        <p:txBody>
          <a:bodyPr wrap="square" rtlCol="0">
            <a:spAutoFit/>
          </a:bodyPr>
          <a:lstStyle/>
          <a:p>
            <a:r>
              <a:rPr lang="en-US" sz="4800" b="1" dirty="0"/>
              <a:t>Because all is not what it seems!</a:t>
            </a:r>
          </a:p>
        </p:txBody>
      </p:sp>
    </p:spTree>
    <p:extLst>
      <p:ext uri="{BB962C8B-B14F-4D97-AF65-F5344CB8AC3E}">
        <p14:creationId xmlns:p14="http://schemas.microsoft.com/office/powerpoint/2010/main" val="207916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5F31D-F2CA-E205-101A-BB270C11D0FF}"/>
              </a:ext>
            </a:extLst>
          </p:cNvPr>
          <p:cNvSpPr txBox="1"/>
          <p:nvPr/>
        </p:nvSpPr>
        <p:spPr>
          <a:xfrm>
            <a:off x="2683328" y="1050038"/>
            <a:ext cx="8930640" cy="3016210"/>
          </a:xfrm>
          <a:prstGeom prst="rect">
            <a:avLst/>
          </a:prstGeom>
          <a:noFill/>
        </p:spPr>
        <p:txBody>
          <a:bodyPr wrap="square" rtlCol="0">
            <a:spAutoFit/>
          </a:bodyPr>
          <a:lstStyle/>
          <a:p>
            <a:pPr marL="571500" indent="-571500">
              <a:spcBef>
                <a:spcPts val="1200"/>
              </a:spcBef>
              <a:buFont typeface="Arial" panose="020B0604020202020204" pitchFamily="34" charset="0"/>
              <a:buChar char="•"/>
            </a:pPr>
            <a:r>
              <a:rPr lang="en-US" sz="4000" dirty="0"/>
              <a:t>Misinformation</a:t>
            </a:r>
          </a:p>
          <a:p>
            <a:pPr marL="571500" indent="-571500">
              <a:spcBef>
                <a:spcPts val="1200"/>
              </a:spcBef>
              <a:buFont typeface="Arial" panose="020B0604020202020204" pitchFamily="34" charset="0"/>
              <a:buChar char="•"/>
            </a:pPr>
            <a:r>
              <a:rPr lang="en-US" sz="4000" dirty="0"/>
              <a:t>Fake accounts</a:t>
            </a:r>
          </a:p>
          <a:p>
            <a:pPr marL="571500" indent="-571500">
              <a:spcBef>
                <a:spcPts val="1200"/>
              </a:spcBef>
              <a:buFont typeface="Arial" panose="020B0604020202020204" pitchFamily="34" charset="0"/>
              <a:buChar char="•"/>
            </a:pPr>
            <a:r>
              <a:rPr lang="en-US" sz="4000" dirty="0"/>
              <a:t>Bots used to boost content standing</a:t>
            </a:r>
          </a:p>
          <a:p>
            <a:pPr marL="571500" indent="-571500">
              <a:spcBef>
                <a:spcPts val="1200"/>
              </a:spcBef>
              <a:buFont typeface="Arial" panose="020B0604020202020204" pitchFamily="34" charset="0"/>
              <a:buChar char="•"/>
            </a:pPr>
            <a:r>
              <a:rPr lang="en-US" sz="4000" dirty="0"/>
              <a:t>Motivated by profit or causing division</a:t>
            </a:r>
          </a:p>
        </p:txBody>
      </p:sp>
      <p:sp>
        <p:nvSpPr>
          <p:cNvPr id="4" name="TextBox 3">
            <a:extLst>
              <a:ext uri="{FF2B5EF4-FFF2-40B4-BE49-F238E27FC236}">
                <a16:creationId xmlns:a16="http://schemas.microsoft.com/office/drawing/2014/main" id="{60525350-8C51-2FF7-B8DD-333938122CAF}"/>
              </a:ext>
            </a:extLst>
          </p:cNvPr>
          <p:cNvSpPr txBox="1"/>
          <p:nvPr/>
        </p:nvSpPr>
        <p:spPr>
          <a:xfrm>
            <a:off x="4876800" y="5592485"/>
            <a:ext cx="7025640" cy="1477328"/>
          </a:xfrm>
          <a:prstGeom prst="rect">
            <a:avLst/>
          </a:prstGeom>
          <a:noFill/>
        </p:spPr>
        <p:txBody>
          <a:bodyPr wrap="square" rtlCol="0">
            <a:spAutoFit/>
          </a:bodyPr>
          <a:lstStyle/>
          <a:p>
            <a:pPr algn="r"/>
            <a:r>
              <a:rPr lang="en-US" i="1" dirty="0">
                <a:hlinkClick r:id="rId2"/>
              </a:rPr>
              <a:t>Why can’t the social networks stop fake accounts?</a:t>
            </a:r>
            <a:endParaRPr lang="en-US" i="1" dirty="0"/>
          </a:p>
          <a:p>
            <a:pPr algn="r"/>
            <a:r>
              <a:rPr lang="en-US" dirty="0"/>
              <a:t>Written by Jack Nicas</a:t>
            </a:r>
            <a:br>
              <a:rPr lang="en-US" dirty="0"/>
            </a:br>
            <a:r>
              <a:rPr lang="en-US" dirty="0"/>
              <a:t>New York Times</a:t>
            </a:r>
          </a:p>
          <a:p>
            <a:pPr algn="r"/>
            <a:r>
              <a:rPr lang="en-US" b="0" i="0" dirty="0">
                <a:solidFill>
                  <a:srgbClr val="333333"/>
                </a:solidFill>
                <a:effectLst/>
              </a:rPr>
              <a:t>Published Dec. 8, 2020.  Updated Jan. 7, 2021</a:t>
            </a:r>
          </a:p>
          <a:p>
            <a:pPr algn="r"/>
            <a:endParaRPr lang="en-US" dirty="0"/>
          </a:p>
        </p:txBody>
      </p:sp>
    </p:spTree>
    <p:extLst>
      <p:ext uri="{BB962C8B-B14F-4D97-AF65-F5344CB8AC3E}">
        <p14:creationId xmlns:p14="http://schemas.microsoft.com/office/powerpoint/2010/main" val="47729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816209-C504-5A86-385A-ECEFE066944F}"/>
              </a:ext>
            </a:extLst>
          </p:cNvPr>
          <p:cNvGrpSpPr/>
          <p:nvPr/>
        </p:nvGrpSpPr>
        <p:grpSpPr>
          <a:xfrm>
            <a:off x="1061111" y="168044"/>
            <a:ext cx="5976749" cy="6521912"/>
            <a:chOff x="658090" y="227230"/>
            <a:chExt cx="5247409" cy="5703671"/>
          </a:xfrm>
        </p:grpSpPr>
        <p:pic>
          <p:nvPicPr>
            <p:cNvPr id="2050" name="Picture 2" descr="A tweet reads “‘Experts” followed by three laughing emojis, and features an image supposedly showing an article published by Global News headlined, “Experts say not including pronouns in your bio, email signature, are a sign of bigotry.” The News Literacy Project added a label that says, “DOCTORED HEADLINE.”">
              <a:extLst>
                <a:ext uri="{FF2B5EF4-FFF2-40B4-BE49-F238E27FC236}">
                  <a16:creationId xmlns:a16="http://schemas.microsoft.com/office/drawing/2014/main" id="{C58B762D-EC4F-318A-C2F5-F5E660C31C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 t="16832" b="926"/>
            <a:stretch/>
          </p:blipFill>
          <p:spPr bwMode="auto">
            <a:xfrm>
              <a:off x="658090" y="227231"/>
              <a:ext cx="5247409" cy="5640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925407-31BA-4523-2D41-048EB30956F2}"/>
                </a:ext>
              </a:extLst>
            </p:cNvPr>
            <p:cNvSpPr/>
            <p:nvPr/>
          </p:nvSpPr>
          <p:spPr>
            <a:xfrm>
              <a:off x="4680857" y="5162551"/>
              <a:ext cx="272143"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7F6A06-7FBD-7F6F-1008-5A67AD51286E}"/>
                </a:ext>
              </a:extLst>
            </p:cNvPr>
            <p:cNvSpPr/>
            <p:nvPr/>
          </p:nvSpPr>
          <p:spPr>
            <a:xfrm>
              <a:off x="4680857" y="227230"/>
              <a:ext cx="272143" cy="199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D3D33F7-1C75-84CF-FFF8-0F82E39F7909}"/>
              </a:ext>
            </a:extLst>
          </p:cNvPr>
          <p:cNvSpPr txBox="1"/>
          <p:nvPr/>
        </p:nvSpPr>
        <p:spPr>
          <a:xfrm>
            <a:off x="4967839" y="119058"/>
            <a:ext cx="7025640" cy="1200329"/>
          </a:xfrm>
          <a:prstGeom prst="rect">
            <a:avLst/>
          </a:prstGeom>
          <a:noFill/>
        </p:spPr>
        <p:txBody>
          <a:bodyPr wrap="square" rtlCol="0">
            <a:spAutoFit/>
          </a:bodyPr>
          <a:lstStyle/>
          <a:p>
            <a:pPr algn="r"/>
            <a:r>
              <a:rPr lang="en-US" i="1" dirty="0"/>
              <a:t>Imposter headline designed to spread outrage circulates online</a:t>
            </a:r>
          </a:p>
          <a:p>
            <a:pPr algn="r"/>
            <a:r>
              <a:rPr lang="en-US" dirty="0"/>
              <a:t>October 3, 2022</a:t>
            </a:r>
          </a:p>
          <a:p>
            <a:pPr algn="r"/>
            <a:r>
              <a:rPr lang="en-US" dirty="0">
                <a:hlinkClick r:id="rId4"/>
              </a:rPr>
              <a:t>https://rumors.newslit.org/impostor-headline-</a:t>
            </a:r>
            <a:br>
              <a:rPr lang="en-US" dirty="0">
                <a:hlinkClick r:id="rId4"/>
              </a:rPr>
            </a:br>
            <a:r>
              <a:rPr lang="en-US" dirty="0">
                <a:hlinkClick r:id="rId4"/>
              </a:rPr>
              <a:t>designed-to-spread-outrage-circulates-online/</a:t>
            </a:r>
            <a:r>
              <a:rPr lang="en-US" dirty="0"/>
              <a:t> </a:t>
            </a:r>
          </a:p>
        </p:txBody>
      </p:sp>
    </p:spTree>
    <p:extLst>
      <p:ext uri="{BB962C8B-B14F-4D97-AF65-F5344CB8AC3E}">
        <p14:creationId xmlns:p14="http://schemas.microsoft.com/office/powerpoint/2010/main" val="144548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DFDFE19-97CF-AD24-AC87-3526B7FA4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545" y="119058"/>
            <a:ext cx="4312119" cy="6619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E06D76-5F92-AC2D-D17F-2416C3D8FC7C}"/>
              </a:ext>
            </a:extLst>
          </p:cNvPr>
          <p:cNvSpPr txBox="1"/>
          <p:nvPr/>
        </p:nvSpPr>
        <p:spPr>
          <a:xfrm>
            <a:off x="4967839" y="119058"/>
            <a:ext cx="7025640" cy="1200329"/>
          </a:xfrm>
          <a:prstGeom prst="rect">
            <a:avLst/>
          </a:prstGeom>
          <a:noFill/>
        </p:spPr>
        <p:txBody>
          <a:bodyPr wrap="square" rtlCol="0">
            <a:spAutoFit/>
          </a:bodyPr>
          <a:lstStyle/>
          <a:p>
            <a:pPr algn="r"/>
            <a:r>
              <a:rPr lang="en-US" i="1" dirty="0"/>
              <a:t>Viral list of banned books in Florida isn’t real</a:t>
            </a:r>
          </a:p>
          <a:p>
            <a:pPr algn="r"/>
            <a:r>
              <a:rPr lang="en-US" dirty="0"/>
              <a:t>August 9, 2022</a:t>
            </a:r>
          </a:p>
          <a:p>
            <a:pPr algn="r"/>
            <a:r>
              <a:rPr lang="en-US" dirty="0">
                <a:hlinkClick r:id="rId3"/>
              </a:rPr>
              <a:t>https://rumors.newslit.org/viral-list-of-</a:t>
            </a:r>
            <a:br>
              <a:rPr lang="en-US" dirty="0">
                <a:hlinkClick r:id="rId3"/>
              </a:rPr>
            </a:br>
            <a:r>
              <a:rPr lang="en-US" dirty="0">
                <a:hlinkClick r:id="rId3"/>
              </a:rPr>
              <a:t>banned-books-in-</a:t>
            </a:r>
            <a:r>
              <a:rPr lang="en-US" dirty="0" err="1">
                <a:hlinkClick r:id="rId3"/>
              </a:rPr>
              <a:t>florida</a:t>
            </a:r>
            <a:r>
              <a:rPr lang="en-US" dirty="0">
                <a:hlinkClick r:id="rId3"/>
              </a:rPr>
              <a:t>-</a:t>
            </a:r>
            <a:r>
              <a:rPr lang="en-US" dirty="0" err="1">
                <a:hlinkClick r:id="rId3"/>
              </a:rPr>
              <a:t>isnt</a:t>
            </a:r>
            <a:r>
              <a:rPr lang="en-US" dirty="0">
                <a:hlinkClick r:id="rId3"/>
              </a:rPr>
              <a:t>-real/</a:t>
            </a:r>
            <a:r>
              <a:rPr lang="en-US" dirty="0"/>
              <a:t> </a:t>
            </a:r>
          </a:p>
        </p:txBody>
      </p:sp>
    </p:spTree>
    <p:extLst>
      <p:ext uri="{BB962C8B-B14F-4D97-AF65-F5344CB8AC3E}">
        <p14:creationId xmlns:p14="http://schemas.microsoft.com/office/powerpoint/2010/main" val="30891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5F31D-F2CA-E205-101A-BB270C11D0FF}"/>
              </a:ext>
            </a:extLst>
          </p:cNvPr>
          <p:cNvSpPr txBox="1"/>
          <p:nvPr/>
        </p:nvSpPr>
        <p:spPr>
          <a:xfrm>
            <a:off x="2705100" y="1108760"/>
            <a:ext cx="9197340" cy="2092881"/>
          </a:xfrm>
          <a:prstGeom prst="rect">
            <a:avLst/>
          </a:prstGeom>
          <a:noFill/>
        </p:spPr>
        <p:txBody>
          <a:bodyPr wrap="square" rtlCol="0">
            <a:spAutoFit/>
          </a:bodyPr>
          <a:lstStyle/>
          <a:p>
            <a:pPr>
              <a:spcBef>
                <a:spcPts val="1200"/>
              </a:spcBef>
            </a:pPr>
            <a:r>
              <a:rPr lang="en-US" sz="4000" dirty="0"/>
              <a:t>Social media forces users to oversimplify complex issues. </a:t>
            </a:r>
          </a:p>
          <a:p>
            <a:pPr>
              <a:spcBef>
                <a:spcPts val="1200"/>
              </a:spcBef>
            </a:pPr>
            <a:r>
              <a:rPr lang="en-US" sz="4000" dirty="0"/>
              <a:t>The simpler it is, the more attention it gets.</a:t>
            </a:r>
          </a:p>
        </p:txBody>
      </p:sp>
    </p:spTree>
    <p:extLst>
      <p:ext uri="{BB962C8B-B14F-4D97-AF65-F5344CB8AC3E}">
        <p14:creationId xmlns:p14="http://schemas.microsoft.com/office/powerpoint/2010/main" val="368510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apezoid 12">
            <a:extLst>
              <a:ext uri="{FF2B5EF4-FFF2-40B4-BE49-F238E27FC236}">
                <a16:creationId xmlns:a16="http://schemas.microsoft.com/office/drawing/2014/main" id="{2B6121BB-A892-53B1-55D4-C27D810137AF}"/>
              </a:ext>
            </a:extLst>
          </p:cNvPr>
          <p:cNvSpPr/>
          <p:nvPr/>
        </p:nvSpPr>
        <p:spPr>
          <a:xfrm rot="5400000">
            <a:off x="-431473" y="-769572"/>
            <a:ext cx="7366003" cy="8397143"/>
          </a:xfrm>
          <a:custGeom>
            <a:avLst/>
            <a:gdLst>
              <a:gd name="connsiteX0" fmla="*/ 0 w 5092700"/>
              <a:gd name="connsiteY0" fmla="*/ 7482700 h 7482700"/>
              <a:gd name="connsiteX1" fmla="*/ 1273175 w 5092700"/>
              <a:gd name="connsiteY1" fmla="*/ 0 h 7482700"/>
              <a:gd name="connsiteX2" fmla="*/ 3819525 w 5092700"/>
              <a:gd name="connsiteY2" fmla="*/ 0 h 7482700"/>
              <a:gd name="connsiteX3" fmla="*/ 5092700 w 5092700"/>
              <a:gd name="connsiteY3" fmla="*/ 7482700 h 7482700"/>
              <a:gd name="connsiteX4" fmla="*/ 0 w 5092700"/>
              <a:gd name="connsiteY4" fmla="*/ 7482700 h 7482700"/>
              <a:gd name="connsiteX0" fmla="*/ 0 w 5969000"/>
              <a:gd name="connsiteY0" fmla="*/ 7470000 h 7482700"/>
              <a:gd name="connsiteX1" fmla="*/ 2149475 w 5969000"/>
              <a:gd name="connsiteY1" fmla="*/ 0 h 7482700"/>
              <a:gd name="connsiteX2" fmla="*/ 4695825 w 5969000"/>
              <a:gd name="connsiteY2" fmla="*/ 0 h 7482700"/>
              <a:gd name="connsiteX3" fmla="*/ 5969000 w 5969000"/>
              <a:gd name="connsiteY3" fmla="*/ 7482700 h 7482700"/>
              <a:gd name="connsiteX4" fmla="*/ 0 w 5969000"/>
              <a:gd name="connsiteY4" fmla="*/ 7470000 h 7482700"/>
              <a:gd name="connsiteX0" fmla="*/ 0 w 6883400"/>
              <a:gd name="connsiteY0" fmla="*/ 7470000 h 7495400"/>
              <a:gd name="connsiteX1" fmla="*/ 2149475 w 6883400"/>
              <a:gd name="connsiteY1" fmla="*/ 0 h 7495400"/>
              <a:gd name="connsiteX2" fmla="*/ 4695825 w 6883400"/>
              <a:gd name="connsiteY2" fmla="*/ 0 h 7495400"/>
              <a:gd name="connsiteX3" fmla="*/ 6883400 w 6883400"/>
              <a:gd name="connsiteY3" fmla="*/ 7495400 h 7495400"/>
              <a:gd name="connsiteX4" fmla="*/ 0 w 6883400"/>
              <a:gd name="connsiteY4" fmla="*/ 7470000 h 7495400"/>
              <a:gd name="connsiteX0" fmla="*/ 0 w 6883400"/>
              <a:gd name="connsiteY0" fmla="*/ 7470000 h 7495400"/>
              <a:gd name="connsiteX1" fmla="*/ 2416175 w 6883400"/>
              <a:gd name="connsiteY1" fmla="*/ 0 h 7495400"/>
              <a:gd name="connsiteX2" fmla="*/ 4695825 w 6883400"/>
              <a:gd name="connsiteY2" fmla="*/ 0 h 7495400"/>
              <a:gd name="connsiteX3" fmla="*/ 6883400 w 6883400"/>
              <a:gd name="connsiteY3" fmla="*/ 7495400 h 7495400"/>
              <a:gd name="connsiteX4" fmla="*/ 0 w 6883400"/>
              <a:gd name="connsiteY4" fmla="*/ 7470000 h 7495400"/>
              <a:gd name="connsiteX0" fmla="*/ 0 w 6577993"/>
              <a:gd name="connsiteY0" fmla="*/ 8411395 h 8411395"/>
              <a:gd name="connsiteX1" fmla="*/ 2110768 w 6577993"/>
              <a:gd name="connsiteY1" fmla="*/ 0 h 8411395"/>
              <a:gd name="connsiteX2" fmla="*/ 4390418 w 6577993"/>
              <a:gd name="connsiteY2" fmla="*/ 0 h 8411395"/>
              <a:gd name="connsiteX3" fmla="*/ 6577993 w 6577993"/>
              <a:gd name="connsiteY3" fmla="*/ 7495400 h 8411395"/>
              <a:gd name="connsiteX4" fmla="*/ 0 w 6577993"/>
              <a:gd name="connsiteY4" fmla="*/ 8411395 h 8411395"/>
              <a:gd name="connsiteX0" fmla="*/ 0 w 6812924"/>
              <a:gd name="connsiteY0" fmla="*/ 8411395 h 8411395"/>
              <a:gd name="connsiteX1" fmla="*/ 2110768 w 6812924"/>
              <a:gd name="connsiteY1" fmla="*/ 0 h 8411395"/>
              <a:gd name="connsiteX2" fmla="*/ 4390418 w 6812924"/>
              <a:gd name="connsiteY2" fmla="*/ 0 h 8411395"/>
              <a:gd name="connsiteX3" fmla="*/ 6812924 w 6812924"/>
              <a:gd name="connsiteY3" fmla="*/ 8335025 h 8411395"/>
              <a:gd name="connsiteX4" fmla="*/ 0 w 6812924"/>
              <a:gd name="connsiteY4" fmla="*/ 8411395 h 841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2924" h="8411395">
                <a:moveTo>
                  <a:pt x="0" y="8411395"/>
                </a:moveTo>
                <a:lnTo>
                  <a:pt x="2110768" y="0"/>
                </a:lnTo>
                <a:lnTo>
                  <a:pt x="4390418" y="0"/>
                </a:lnTo>
                <a:lnTo>
                  <a:pt x="6812924" y="8335025"/>
                </a:lnTo>
                <a:lnTo>
                  <a:pt x="0" y="8411395"/>
                </a:lnTo>
                <a:close/>
              </a:path>
            </a:pathLst>
          </a:custGeom>
          <a:gradFill flip="none" rotWithShape="1">
            <a:gsLst>
              <a:gs pos="0">
                <a:srgbClr val="3369B9"/>
              </a:gs>
              <a:gs pos="100000">
                <a:srgbClr val="1E39AC"/>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F4D725-F14A-3F33-AD2D-63F30FE61290}"/>
              </a:ext>
            </a:extLst>
          </p:cNvPr>
          <p:cNvSpPr txBox="1"/>
          <p:nvPr/>
        </p:nvSpPr>
        <p:spPr>
          <a:xfrm>
            <a:off x="253150" y="1993900"/>
            <a:ext cx="6617550" cy="3273717"/>
          </a:xfrm>
          <a:prstGeom prst="rect">
            <a:avLst/>
          </a:prstGeom>
          <a:noFill/>
        </p:spPr>
        <p:txBody>
          <a:bodyPr wrap="square" rtlCol="0">
            <a:spAutoFit/>
          </a:bodyPr>
          <a:lstStyle/>
          <a:p>
            <a:r>
              <a:rPr lang="en-US" sz="2800" b="1" dirty="0">
                <a:solidFill>
                  <a:schemeClr val="bg1"/>
                </a:solidFill>
              </a:rPr>
              <a:t>What contributed to gas prices going up?</a:t>
            </a:r>
          </a:p>
          <a:p>
            <a:pPr marL="742950" marR="0" lvl="1" indent="-285750">
              <a:lnSpc>
                <a:spcPct val="107000"/>
              </a:lnSpc>
              <a:spcBef>
                <a:spcPts val="0"/>
              </a:spcBef>
              <a:spcAft>
                <a:spcPts val="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ansomware attack on the Colonial Pipeline halted production and created a fuel shortage</a:t>
            </a:r>
          </a:p>
          <a:p>
            <a:pPr marL="742950" marR="0" lvl="1" indent="-285750">
              <a:lnSpc>
                <a:spcPct val="107000"/>
              </a:lnSpc>
              <a:spcBef>
                <a:spcPts val="0"/>
              </a:spcBef>
              <a:spcAft>
                <a:spcPts val="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ising demand as peak travel season approached</a:t>
            </a:r>
          </a:p>
          <a:p>
            <a:pPr marL="742950" marR="0" lvl="1" indent="-285750">
              <a:lnSpc>
                <a:spcPct val="107000"/>
              </a:lnSpc>
              <a:spcBef>
                <a:spcPts val="0"/>
              </a:spcBef>
              <a:spcAft>
                <a:spcPts val="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andemic</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orker shortages</a:t>
            </a:r>
          </a:p>
          <a:p>
            <a:pPr marL="742950" marR="0" lvl="1" indent="-285750">
              <a:lnSpc>
                <a:spcPct val="107000"/>
              </a:lnSpc>
              <a:spcBef>
                <a:spcPts val="0"/>
              </a:spcBef>
              <a:spcAft>
                <a:spcPts val="0"/>
              </a:spcAft>
              <a:buFont typeface="Calibri" panose="020F0502020204030204" pitchFamily="34" charset="0"/>
              <a:buChar char="⁄"/>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War in Ukraine/Sanctions on Russia</a:t>
            </a:r>
          </a:p>
          <a:p>
            <a:pPr marL="742950" marR="0" lvl="1" indent="-285750">
              <a:lnSpc>
                <a:spcPct val="107000"/>
              </a:lnSpc>
              <a:spcBef>
                <a:spcPts val="0"/>
              </a:spcBef>
              <a:spcAft>
                <a:spcPts val="0"/>
              </a:spcAft>
              <a:buFont typeface="Calibri" panose="020F0502020204030204" pitchFamily="34" charset="0"/>
              <a:buChar char="⁄"/>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Organization of the Petroleum Exporting Countries (OPEC)</a:t>
            </a:r>
          </a:p>
          <a:p>
            <a:pPr marL="742950" marR="0" lvl="1" indent="-285750">
              <a:lnSpc>
                <a:spcPct val="107000"/>
              </a:lnSpc>
              <a:spcBef>
                <a:spcPts val="0"/>
              </a:spcBef>
              <a:spcAft>
                <a:spcPts val="80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axes (state and local)</a:t>
            </a:r>
          </a:p>
          <a:p>
            <a:endParaRPr lang="en-US" dirty="0"/>
          </a:p>
        </p:txBody>
      </p:sp>
      <p:pic>
        <p:nvPicPr>
          <p:cNvPr id="2" name="Picture 2" descr="Biden Gas Pump Stickers">
            <a:extLst>
              <a:ext uri="{FF2B5EF4-FFF2-40B4-BE49-F238E27FC236}">
                <a16:creationId xmlns:a16="http://schemas.microsoft.com/office/drawing/2014/main" id="{D4E232BB-A1DF-6A94-BEA4-07333C22A0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73" t="971" r="54993" b="971"/>
          <a:stretch/>
        </p:blipFill>
        <p:spPr bwMode="auto">
          <a:xfrm>
            <a:off x="7450100" y="-12700"/>
            <a:ext cx="4741900" cy="68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630</Words>
  <Application>Microsoft Office PowerPoint</Application>
  <PresentationFormat>Widescreen</PresentationFormat>
  <Paragraphs>90</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Californian FB</vt:lpstr>
      <vt:lpstr>Office Theme</vt:lpstr>
      <vt:lpstr>Civility in the Global Village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Civility in the Global Village</dc:title>
  <dc:creator>Ashley</dc:creator>
  <cp:lastModifiedBy>Ashley</cp:lastModifiedBy>
  <cp:revision>3</cp:revision>
  <dcterms:created xsi:type="dcterms:W3CDTF">2022-10-03T17:06:46Z</dcterms:created>
  <dcterms:modified xsi:type="dcterms:W3CDTF">2022-10-04T19:48:44Z</dcterms:modified>
</cp:coreProperties>
</file>